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2" r:id="rId2"/>
    <p:sldId id="257" r:id="rId3"/>
    <p:sldId id="258" r:id="rId4"/>
    <p:sldId id="265" r:id="rId5"/>
    <p:sldId id="264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3"/>
    <p:restoredTop sz="94686"/>
  </p:normalViewPr>
  <p:slideViewPr>
    <p:cSldViewPr snapToGrid="0" snapToObjects="1">
      <p:cViewPr varScale="1">
        <p:scale>
          <a:sx n="94" d="100"/>
          <a:sy n="94" d="100"/>
        </p:scale>
        <p:origin x="21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1EF49-F92F-2F4A-A245-C7642BCA58BA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CBD57D-2E23-E14D-97CC-254A7FD870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39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Acknowledgements: Collaborative Project with Julio Sepúlveda and Jon Raberg from INSTAAR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BD57D-2E23-E14D-97CC-254A7FD870A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41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21899-78A8-3F4E-B061-A5C1B63DBE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05221-F975-E846-84E4-586A00996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CEA12-096F-FB4E-96B1-6A93B82BA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8FFC-87D7-EA4F-A123-4E5F11927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B3EE5-8D33-604B-BF42-49275210D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86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D14F2-7744-3A43-A9D2-AF520BA23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5E2DCF-5E24-9A45-B520-54F046F0F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BCEE9-6C38-4941-AB26-A1D62D195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3A5A1-693D-C444-B0D4-6CC99C36F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CD723-9374-144C-BA47-D2382ECF1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12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D9CE05-BACE-2249-AC21-0EEAECE59A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089C63-F431-4543-895C-26C3FA9F0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A73B0-6E5A-A942-8985-D7211F690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2A105-3DD8-244B-BDCF-BFD6ABFC5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F3A3E9-63F5-3F4E-AA0A-FE5F0389F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29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2ED9-0CB3-8F4D-A660-FA918C125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6C8D0-81A7-E94C-9290-F766FE32A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FC6F7-C021-494E-8AF2-DD2DC325B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F86D4-B203-D04D-BD25-C4BFF5796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AEF83-7257-C147-ABD5-9C0D324AC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540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D60CB-862F-7542-B715-2F54C7ABA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39EF7-D23B-934E-BE72-01AB71FE4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74BB7-13B7-1F4D-A70F-2AB3F2D09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C44B-5B21-2E4B-AB27-A1E233AFD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310C8-A759-844C-A00B-06048B30A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311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27332-FE9B-F544-83E3-9CF882036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22DE4-D7FA-DC40-A477-A52C57B23B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88A474-DB8B-3642-BF2C-553450F272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58EB6D-540F-4D41-9207-87EEE5EAA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DEA1BA-F991-FC4A-8AE2-32556F766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F7ADAA-AFA8-4F4E-9EB3-82C7D70D4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670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D4055-1056-1A4E-8C82-489A01D1B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BA61C-5C29-D149-95E9-815A3B9DA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3805F-6869-344F-886A-B134285E6B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AD1D84-FFB3-3A44-8F32-358CC780ED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5D42C0-3FEB-FC4C-A3CF-2622AA2B5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CA7A04-CDFF-304F-B951-64F1A0DED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4BB810-BFC5-7A4F-BBED-33819F31D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0EE3C-E131-DD4A-B9D0-7ECF118D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365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AE2E-15FD-E84E-9AC9-B0869D4E8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145745-90DE-4649-959F-3BB521A1C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82EE3D-1921-BB45-B208-77CCF1F1B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B02FC-4A21-244B-A486-2E0A9472F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948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8A6A13-F12F-A748-B1A8-91A93F2EB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C54689-CEF2-F245-B680-BF54F1C7D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8745B-B814-D540-B0DB-1966EA13E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76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0AB6D-6238-B340-B173-381F35B05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F0499-0D03-4E4B-97A2-3B81EF2E5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B0A19-13F0-8043-9FD1-B77416EB5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D6870-F52E-8F49-94A1-6AE835E06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55937-ECEF-9F45-9A79-1F4E4BE41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AA27B-F77B-414B-99E4-90E7D14A9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67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99333-F9C1-1A47-89CC-AC8E15B1D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2E1FEA-9FCF-304F-9ED3-41E8779F38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2FA325-E3E5-9340-BF31-F68CD74AB3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46C95A-E9D8-7B4C-8263-7AABD8C46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0EB43-4F30-EB4D-A4EF-5E63F9E28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732FB-9FE5-3E4F-9EAF-64B20F855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313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775EA-5F5C-7344-A962-1698D2090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07CE26-024E-6945-A02B-EB27106E6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93033-44FD-EF4B-B8A1-5B527FCAA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50573-2E39-8C49-8B50-A4B8BEC2B519}" type="datetimeFigureOut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34E93-BF6A-B04F-A2DD-62830787E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9359E-0D66-D44A-9AB7-9C29735624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0F695-1BFF-3442-9916-0DF25F28D0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1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Pattern created by river delta taken from above">
            <a:extLst>
              <a:ext uri="{FF2B5EF4-FFF2-40B4-BE49-F238E27FC236}">
                <a16:creationId xmlns:a16="http://schemas.microsoft.com/office/drawing/2014/main" id="{C5E0DFEF-F112-4755-8D10-11C2067B7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89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Microbes in Arctic Lakes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1094" y="2718054"/>
            <a:ext cx="48867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Sarah Gering</a:t>
            </a:r>
          </a:p>
          <a:p>
            <a:endParaRPr lang="en-US" sz="1700" dirty="0"/>
          </a:p>
          <a:p>
            <a:r>
              <a:rPr lang="en-US" sz="1700" dirty="0"/>
              <a:t>What taxa are involved in differences in community composition and on the distribution of bacterial cell membrane lipid biomarkers in arctic lake soils and sediments?</a:t>
            </a:r>
          </a:p>
        </p:txBody>
      </p:sp>
    </p:spTree>
    <p:extLst>
      <p:ext uri="{BB962C8B-B14F-4D97-AF65-F5344CB8AC3E}">
        <p14:creationId xmlns:p14="http://schemas.microsoft.com/office/powerpoint/2010/main" val="3609479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Motivation and Background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Lipid biomarkers can be used to determine paleolithic conditions given environmental changes, such as temperature and pH.</a:t>
            </a:r>
          </a:p>
          <a:p>
            <a:r>
              <a:rPr lang="en-US" sz="2200" dirty="0">
                <a:solidFill>
                  <a:schemeClr val="bg1"/>
                </a:solidFill>
              </a:rPr>
              <a:t>We also know biolipid structures associated with certain taxa from microbes grown in culture in labs, but most taxa cannot be cultured.</a:t>
            </a:r>
          </a:p>
          <a:p>
            <a:r>
              <a:rPr lang="en-US" sz="2200" dirty="0">
                <a:solidFill>
                  <a:schemeClr val="bg1"/>
                </a:solidFill>
              </a:rPr>
              <a:t>What we don’t fully know is if there are specific taxa that can be directly correlated with the abundance of certain classes of biolipids in these arctic soils and sediments.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53401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140" y="1450655"/>
            <a:ext cx="4178345" cy="3956690"/>
          </a:xfrm>
        </p:spPr>
        <p:txBody>
          <a:bodyPr anchor="ctr">
            <a:normAutofit/>
          </a:bodyPr>
          <a:lstStyle/>
          <a:p>
            <a:r>
              <a:rPr lang="en-US" sz="6800" dirty="0">
                <a:solidFill>
                  <a:schemeClr val="bg1"/>
                </a:solidFill>
              </a:rPr>
              <a:t>Approach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I will answer this question by using taxonomic tables developed and processed in our lab from samples collected from arctic lakes in Iceland and Canada by our collaborators at INSTAAR.</a:t>
            </a:r>
            <a:endParaRPr lang="is-IS" sz="2000" dirty="0">
              <a:solidFill>
                <a:schemeClr val="bg1"/>
              </a:solidFill>
            </a:endParaRPr>
          </a:p>
          <a:p>
            <a:endParaRPr lang="is-IS" sz="2000" dirty="0">
              <a:solidFill>
                <a:schemeClr val="bg1"/>
              </a:solidFill>
            </a:endParaRPr>
          </a:p>
          <a:p>
            <a:r>
              <a:rPr lang="is-IS" sz="2000">
                <a:solidFill>
                  <a:schemeClr val="bg1"/>
                </a:solidFill>
              </a:rPr>
              <a:t>My role in this collaborative project is to investigate the microbial community associated with arctic lake samples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10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26E980-89A9-7847-9873-D1DFFC9C5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About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D1AD6-7774-8D45-842A-4CA55D8E1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0833"/>
            <a:ext cx="5096934" cy="4166130"/>
          </a:xfrm>
        </p:spPr>
        <p:txBody>
          <a:bodyPr>
            <a:normAutofit/>
          </a:bodyPr>
          <a:lstStyle/>
          <a:p>
            <a:r>
              <a:rPr lang="en-US" sz="2000" dirty="0"/>
              <a:t>Sample Types</a:t>
            </a:r>
          </a:p>
          <a:p>
            <a:pPr lvl="1"/>
            <a:r>
              <a:rPr lang="en-US" sz="2000" dirty="0"/>
              <a:t>Sediment Core – tube of mud from bottom of lake</a:t>
            </a:r>
          </a:p>
          <a:p>
            <a:pPr lvl="1"/>
            <a:r>
              <a:rPr lang="en-US" sz="2000" dirty="0"/>
              <a:t>Surface Sediment – top layer of sediment in modern lakes</a:t>
            </a:r>
          </a:p>
          <a:p>
            <a:pPr lvl="1"/>
            <a:r>
              <a:rPr lang="en-US" sz="2000" dirty="0"/>
              <a:t>Riverbank Sediment</a:t>
            </a:r>
          </a:p>
          <a:p>
            <a:pPr lvl="1"/>
            <a:r>
              <a:rPr lang="en-US" sz="2000" dirty="0"/>
              <a:t>Shore Sediment</a:t>
            </a:r>
          </a:p>
          <a:p>
            <a:pPr lvl="1"/>
            <a:r>
              <a:rPr lang="en-US" sz="2000" dirty="0"/>
              <a:t>Soils</a:t>
            </a:r>
          </a:p>
          <a:p>
            <a:pPr lvl="1"/>
            <a:r>
              <a:rPr lang="en-US" sz="2000" dirty="0"/>
              <a:t>Sediments from ancient lakes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CBC7E3-95F1-4745-BDD2-2B904D08F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866" y="2010833"/>
            <a:ext cx="5096933" cy="4166130"/>
          </a:xfrm>
        </p:spPr>
        <p:txBody>
          <a:bodyPr>
            <a:normAutofit/>
          </a:bodyPr>
          <a:lstStyle/>
          <a:p>
            <a:r>
              <a:rPr lang="en-US" sz="2000" dirty="0"/>
              <a:t>Sample Metadata</a:t>
            </a:r>
          </a:p>
          <a:p>
            <a:pPr lvl="1"/>
            <a:r>
              <a:rPr lang="en-US" sz="2000" dirty="0"/>
              <a:t>Site</a:t>
            </a:r>
          </a:p>
          <a:p>
            <a:pPr lvl="1"/>
            <a:r>
              <a:rPr lang="en-US" sz="2000" dirty="0"/>
              <a:t>Depth</a:t>
            </a:r>
          </a:p>
          <a:p>
            <a:pPr lvl="1"/>
            <a:r>
              <a:rPr lang="en-US" sz="2000" dirty="0"/>
              <a:t>Temperature</a:t>
            </a:r>
          </a:p>
          <a:p>
            <a:pPr lvl="1"/>
            <a:r>
              <a:rPr lang="en-US" sz="2000" dirty="0"/>
              <a:t>pH</a:t>
            </a:r>
          </a:p>
          <a:p>
            <a:pPr lvl="1"/>
            <a:r>
              <a:rPr lang="en-US" sz="2000" dirty="0"/>
              <a:t>Latitude and Longitude</a:t>
            </a:r>
          </a:p>
          <a:p>
            <a:pPr lvl="1"/>
            <a:r>
              <a:rPr lang="en-US" sz="2000" dirty="0"/>
              <a:t>Elevation</a:t>
            </a:r>
          </a:p>
          <a:p>
            <a:pPr lvl="1"/>
            <a:r>
              <a:rPr lang="en-US" sz="2000" dirty="0"/>
              <a:t>Mean Annual Air Temperature</a:t>
            </a:r>
          </a:p>
          <a:p>
            <a:pPr lvl="1"/>
            <a:r>
              <a:rPr lang="en-US" sz="2000" dirty="0"/>
              <a:t>BrGDGTs (biolipids)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8157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F7B9ED7-2EBC-4D1E-AD9C-3A7117DCF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5F3B91D8-DBCC-D54B-93C4-282C161567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45"/>
          <a:stretch/>
        </p:blipFill>
        <p:spPr>
          <a:xfrm>
            <a:off x="5757333" y="3"/>
            <a:ext cx="3217333" cy="3428993"/>
          </a:xfrm>
          <a:prstGeom prst="rect">
            <a:avLst/>
          </a:prstGeom>
        </p:spPr>
      </p:pic>
      <p:pic>
        <p:nvPicPr>
          <p:cNvPr id="5" name="Picture 4" descr="A map of the world&#10;&#10;Description automatically generated with medium confidence">
            <a:extLst>
              <a:ext uri="{FF2B5EF4-FFF2-40B4-BE49-F238E27FC236}">
                <a16:creationId xmlns:a16="http://schemas.microsoft.com/office/drawing/2014/main" id="{56DC3731-865A-234D-B507-0E42967DE7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25" r="18667" b="4"/>
          <a:stretch/>
        </p:blipFill>
        <p:spPr>
          <a:xfrm>
            <a:off x="8974667" y="3"/>
            <a:ext cx="3217333" cy="34289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3023EE-27A2-D842-8ABD-F60DE4B39A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68" r="21377" b="-3"/>
          <a:stretch/>
        </p:blipFill>
        <p:spPr>
          <a:xfrm>
            <a:off x="5757332" y="3428999"/>
            <a:ext cx="3217333" cy="342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DF3FA5-6419-0D42-8DE2-DB6729D2D73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583" r="12047"/>
          <a:stretch/>
        </p:blipFill>
        <p:spPr>
          <a:xfrm>
            <a:off x="8974667" y="3428999"/>
            <a:ext cx="3217333" cy="3429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C958042-65E3-42E4-A01E-48B022A5E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7000">
                <a:schemeClr val="tx1">
                  <a:lumMod val="95000"/>
                  <a:lumOff val="5000"/>
                </a:schemeClr>
              </a:gs>
              <a:gs pos="76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7D6B8-E9C8-A641-86DB-723CBCBFB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626"/>
            <a:ext cx="4304071" cy="1288095"/>
          </a:xfrm>
        </p:spPr>
        <p:txBody>
          <a:bodyPr anchor="b">
            <a:normAutofit/>
          </a:bodyPr>
          <a:lstStyle/>
          <a:p>
            <a:r>
              <a:rPr lang="en-US" sz="3800" dirty="0">
                <a:solidFill>
                  <a:schemeClr val="bg1"/>
                </a:solidFill>
              </a:rPr>
              <a:t>Maps of Samples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AE05351-315A-4BA9-A90A-FE5C94952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180681"/>
            <a:ext cx="514227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05095-5CAC-484E-91E4-B6FDC191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0334"/>
            <a:ext cx="4304072" cy="2495961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Soil and sediment samples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Iceland</a:t>
            </a:r>
          </a:p>
          <a:p>
            <a:pPr lvl="2"/>
            <a:r>
              <a:rPr lang="en-US" sz="1800" dirty="0">
                <a:solidFill>
                  <a:schemeClr val="bg1"/>
                </a:solidFill>
              </a:rPr>
              <a:t>Modern soils and sediment  n = 41</a:t>
            </a:r>
          </a:p>
          <a:p>
            <a:pPr lvl="2"/>
            <a:r>
              <a:rPr lang="en-US" sz="1800" dirty="0">
                <a:solidFill>
                  <a:schemeClr val="bg1"/>
                </a:solidFill>
              </a:rPr>
              <a:t>Ancient sediments n = 49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Baffin Island, Canadian Arctic</a:t>
            </a:r>
          </a:p>
          <a:p>
            <a:pPr lvl="2"/>
            <a:r>
              <a:rPr lang="en-US" sz="1800" dirty="0">
                <a:solidFill>
                  <a:schemeClr val="bg1"/>
                </a:solidFill>
              </a:rPr>
              <a:t>Modern n = 35</a:t>
            </a:r>
          </a:p>
        </p:txBody>
      </p:sp>
    </p:spTree>
    <p:extLst>
      <p:ext uri="{BB962C8B-B14F-4D97-AF65-F5344CB8AC3E}">
        <p14:creationId xmlns:p14="http://schemas.microsoft.com/office/powerpoint/2010/main" val="1236627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0809" y="1187311"/>
            <a:ext cx="5089552" cy="4483379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14848-248A-47DD-88E0-95099D951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301" y="1178924"/>
            <a:ext cx="5089552" cy="4483379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8BDA89-0D2C-4C4E-99F6-D7A220FE4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3787" y="1130846"/>
            <a:ext cx="5039475" cy="4439266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40" y="1424181"/>
            <a:ext cx="1355538" cy="503582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7CE98B01-ED41-482F-AFA1-19C7FA7C0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502" y="629793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B9CABDD0-8DF6-4974-A224-9A2A81778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502" y="629793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24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32680" y="5188771"/>
            <a:ext cx="1076787" cy="1076789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91619"/>
            <a:ext cx="4905401" cy="404219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Anticipated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analysis will involve an in-depth view of relative abundances of taxa, alpha and beta diversity, and  environmental variables associated with community composition.</a:t>
            </a:r>
          </a:p>
          <a:p>
            <a:r>
              <a:rPr lang="en-US" sz="2400" dirty="0">
                <a:solidFill>
                  <a:schemeClr val="bg1"/>
                </a:solidFill>
              </a:rPr>
              <a:t>Ultimately, the goal will be to develop correlations between specific taxa and classes of biolipids related to environmental variables such as temperature and pH.</a:t>
            </a:r>
          </a:p>
        </p:txBody>
      </p:sp>
    </p:spTree>
    <p:extLst>
      <p:ext uri="{BB962C8B-B14F-4D97-AF65-F5344CB8AC3E}">
        <p14:creationId xmlns:p14="http://schemas.microsoft.com/office/powerpoint/2010/main" val="3590019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5600" dirty="0">
                <a:solidFill>
                  <a:schemeClr val="bg1"/>
                </a:solidFill>
              </a:rPr>
              <a:t>Anticipated Results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I will know my project is a success if I am able to correlate relative abundances of specific taxa at the phyla level to fractional abundances of biolipid (brGDGT) classes in arctic soil and lake sediments.</a:t>
            </a:r>
          </a:p>
        </p:txBody>
      </p:sp>
    </p:spTree>
    <p:extLst>
      <p:ext uri="{BB962C8B-B14F-4D97-AF65-F5344CB8AC3E}">
        <p14:creationId xmlns:p14="http://schemas.microsoft.com/office/powerpoint/2010/main" val="2521244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347</Words>
  <Application>Microsoft Macintosh PowerPoint</Application>
  <PresentationFormat>Widescreen</PresentationFormat>
  <Paragraphs>43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Helvetica Neue</vt:lpstr>
      <vt:lpstr>Office Theme</vt:lpstr>
      <vt:lpstr>Microbes in Arctic Lakes</vt:lpstr>
      <vt:lpstr>Motivation and Background</vt:lpstr>
      <vt:lpstr>Approach</vt:lpstr>
      <vt:lpstr>About the Data</vt:lpstr>
      <vt:lpstr>Maps of Samples</vt:lpstr>
      <vt:lpstr>Anticipated Details</vt:lpstr>
      <vt:lpstr>Anticipated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 Melvin Flaxman</dc:creator>
  <cp:lastModifiedBy>Sarah Gering</cp:lastModifiedBy>
  <cp:revision>12</cp:revision>
  <dcterms:created xsi:type="dcterms:W3CDTF">2021-03-26T15:13:51Z</dcterms:created>
  <dcterms:modified xsi:type="dcterms:W3CDTF">2021-04-13T02:52:10Z</dcterms:modified>
</cp:coreProperties>
</file>

<file path=docProps/thumbnail.jpeg>
</file>